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4" r:id="rId9"/>
    <p:sldId id="267" r:id="rId10"/>
  </p:sldIdLst>
  <p:sldSz cx="9144000" cy="5143500" type="screen16x9"/>
  <p:notesSz cx="6858000" cy="9144000"/>
  <p:embeddedFontLst>
    <p:embeddedFont>
      <p:font typeface="Maven Pro" panose="020B0604020202020204" charset="0"/>
      <p:regular r:id="rId12"/>
      <p:bold r:id="rId13"/>
    </p:embeddedFont>
    <p:embeddedFont>
      <p:font typeface="Nunito"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2" y="14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g>
</file>

<file path=ppt/media/image11.jpg>
</file>

<file path=ppt/media/image12.jpg>
</file>

<file path=ppt/media/image13.jpg>
</file>

<file path=ppt/media/image14.jpg>
</file>

<file path=ppt/media/image15.png>
</file>

<file path=ppt/media/image2.png>
</file>

<file path=ppt/media/image3.jpg>
</file>

<file path=ppt/media/image4.jpg>
</file>

<file path=ppt/media/image5.jp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bb88c02c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bb88c02c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bd1841183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bd1841183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bd1841183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bd1841183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bd1841183d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bd1841183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bd1841183d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bd1841183d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d1841183d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bd1841183d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bd1841183d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bd1841183d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626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bd1841183d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bd1841183d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8797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lt1"/>
              </a:buClr>
              <a:buSzPts val="8000"/>
              <a:buNone/>
              <a:defRPr sz="8000">
                <a:solidFill>
                  <a:schemeClr val="lt1"/>
                </a:solidFill>
              </a:defRPr>
            </a:lvl1pPr>
            <a:lvl2pPr lvl="1" algn="ctr" rtl="0">
              <a:spcBef>
                <a:spcPts val="0"/>
              </a:spcBef>
              <a:spcAft>
                <a:spcPts val="0"/>
              </a:spcAft>
              <a:buClr>
                <a:schemeClr val="lt1"/>
              </a:buClr>
              <a:buSzPts val="8000"/>
              <a:buNone/>
              <a:defRPr sz="8000">
                <a:solidFill>
                  <a:schemeClr val="lt1"/>
                </a:solidFill>
              </a:defRPr>
            </a:lvl2pPr>
            <a:lvl3pPr lvl="2" algn="ctr" rtl="0">
              <a:spcBef>
                <a:spcPts val="0"/>
              </a:spcBef>
              <a:spcAft>
                <a:spcPts val="0"/>
              </a:spcAft>
              <a:buClr>
                <a:schemeClr val="lt1"/>
              </a:buClr>
              <a:buSzPts val="8000"/>
              <a:buNone/>
              <a:defRPr sz="8000">
                <a:solidFill>
                  <a:schemeClr val="lt1"/>
                </a:solidFill>
              </a:defRPr>
            </a:lvl3pPr>
            <a:lvl4pPr lvl="3" algn="ctr" rtl="0">
              <a:spcBef>
                <a:spcPts val="0"/>
              </a:spcBef>
              <a:spcAft>
                <a:spcPts val="0"/>
              </a:spcAft>
              <a:buClr>
                <a:schemeClr val="lt1"/>
              </a:buClr>
              <a:buSzPts val="8000"/>
              <a:buNone/>
              <a:defRPr sz="8000">
                <a:solidFill>
                  <a:schemeClr val="lt1"/>
                </a:solidFill>
              </a:defRPr>
            </a:lvl4pPr>
            <a:lvl5pPr lvl="4" algn="ctr" rtl="0">
              <a:spcBef>
                <a:spcPts val="0"/>
              </a:spcBef>
              <a:spcAft>
                <a:spcPts val="0"/>
              </a:spcAft>
              <a:buClr>
                <a:schemeClr val="lt1"/>
              </a:buClr>
              <a:buSzPts val="8000"/>
              <a:buNone/>
              <a:defRPr sz="8000">
                <a:solidFill>
                  <a:schemeClr val="lt1"/>
                </a:solidFill>
              </a:defRPr>
            </a:lvl5pPr>
            <a:lvl6pPr lvl="5" algn="ctr" rtl="0">
              <a:spcBef>
                <a:spcPts val="0"/>
              </a:spcBef>
              <a:spcAft>
                <a:spcPts val="0"/>
              </a:spcAft>
              <a:buClr>
                <a:schemeClr val="lt1"/>
              </a:buClr>
              <a:buSzPts val="8000"/>
              <a:buNone/>
              <a:defRPr sz="8000">
                <a:solidFill>
                  <a:schemeClr val="lt1"/>
                </a:solidFill>
              </a:defRPr>
            </a:lvl6pPr>
            <a:lvl7pPr lvl="6" algn="ctr" rtl="0">
              <a:spcBef>
                <a:spcPts val="0"/>
              </a:spcBef>
              <a:spcAft>
                <a:spcPts val="0"/>
              </a:spcAft>
              <a:buClr>
                <a:schemeClr val="lt1"/>
              </a:buClr>
              <a:buSzPts val="8000"/>
              <a:buNone/>
              <a:defRPr sz="8000">
                <a:solidFill>
                  <a:schemeClr val="lt1"/>
                </a:solidFill>
              </a:defRPr>
            </a:lvl7pPr>
            <a:lvl8pPr lvl="7" algn="ctr" rtl="0">
              <a:spcBef>
                <a:spcPts val="0"/>
              </a:spcBef>
              <a:spcAft>
                <a:spcPts val="0"/>
              </a:spcAft>
              <a:buClr>
                <a:schemeClr val="lt1"/>
              </a:buClr>
              <a:buSzPts val="8000"/>
              <a:buNone/>
              <a:defRPr sz="8000">
                <a:solidFill>
                  <a:schemeClr val="lt1"/>
                </a:solidFill>
              </a:defRPr>
            </a:lvl8pPr>
            <a:lvl9pPr lvl="8" algn="ctr" rtl="0">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Clr>
                <a:schemeClr val="lt1"/>
              </a:buClr>
              <a:buSzPts val="1300"/>
              <a:buChar char="●"/>
              <a:defRPr>
                <a:solidFill>
                  <a:schemeClr val="lt1"/>
                </a:solidFill>
              </a:defRPr>
            </a:lvl1pPr>
            <a:lvl2pPr marL="914400" lvl="1" indent="-298450" algn="ctr" rtl="0">
              <a:spcBef>
                <a:spcPts val="0"/>
              </a:spcBef>
              <a:spcAft>
                <a:spcPts val="0"/>
              </a:spcAft>
              <a:buClr>
                <a:schemeClr val="lt1"/>
              </a:buClr>
              <a:buSzPts val="1100"/>
              <a:buChar char="○"/>
              <a:defRPr>
                <a:solidFill>
                  <a:schemeClr val="lt1"/>
                </a:solidFill>
              </a:defRPr>
            </a:lvl2pPr>
            <a:lvl3pPr marL="1371600" lvl="2" indent="-298450" algn="ctr" rtl="0">
              <a:spcBef>
                <a:spcPts val="0"/>
              </a:spcBef>
              <a:spcAft>
                <a:spcPts val="0"/>
              </a:spcAft>
              <a:buClr>
                <a:schemeClr val="lt1"/>
              </a:buClr>
              <a:buSzPts val="1100"/>
              <a:buChar char="■"/>
              <a:defRPr>
                <a:solidFill>
                  <a:schemeClr val="lt1"/>
                </a:solidFill>
              </a:defRPr>
            </a:lvl3pPr>
            <a:lvl4pPr marL="1828800" lvl="3" indent="-298450" algn="ctr" rtl="0">
              <a:spcBef>
                <a:spcPts val="0"/>
              </a:spcBef>
              <a:spcAft>
                <a:spcPts val="0"/>
              </a:spcAft>
              <a:buClr>
                <a:schemeClr val="lt1"/>
              </a:buClr>
              <a:buSzPts val="1100"/>
              <a:buChar char="●"/>
              <a:defRPr>
                <a:solidFill>
                  <a:schemeClr val="lt1"/>
                </a:solidFill>
              </a:defRPr>
            </a:lvl4pPr>
            <a:lvl5pPr marL="2286000" lvl="4" indent="-298450" algn="ctr" rtl="0">
              <a:spcBef>
                <a:spcPts val="0"/>
              </a:spcBef>
              <a:spcAft>
                <a:spcPts val="0"/>
              </a:spcAft>
              <a:buClr>
                <a:schemeClr val="lt1"/>
              </a:buClr>
              <a:buSzPts val="1100"/>
              <a:buChar char="○"/>
              <a:defRPr>
                <a:solidFill>
                  <a:schemeClr val="lt1"/>
                </a:solidFill>
              </a:defRPr>
            </a:lvl5pPr>
            <a:lvl6pPr marL="2743200" lvl="5" indent="-298450" algn="ctr" rtl="0">
              <a:spcBef>
                <a:spcPts val="0"/>
              </a:spcBef>
              <a:spcAft>
                <a:spcPts val="0"/>
              </a:spcAft>
              <a:buClr>
                <a:schemeClr val="lt1"/>
              </a:buClr>
              <a:buSzPts val="1100"/>
              <a:buChar char="■"/>
              <a:defRPr>
                <a:solidFill>
                  <a:schemeClr val="lt1"/>
                </a:solidFill>
              </a:defRPr>
            </a:lvl6pPr>
            <a:lvl7pPr marL="3200400" lvl="6" indent="-298450" algn="ctr" rtl="0">
              <a:spcBef>
                <a:spcPts val="0"/>
              </a:spcBef>
              <a:spcAft>
                <a:spcPts val="0"/>
              </a:spcAft>
              <a:buClr>
                <a:schemeClr val="lt1"/>
              </a:buClr>
              <a:buSzPts val="1100"/>
              <a:buChar char="●"/>
              <a:defRPr>
                <a:solidFill>
                  <a:schemeClr val="lt1"/>
                </a:solidFill>
              </a:defRPr>
            </a:lvl7pPr>
            <a:lvl8pPr marL="3657600" lvl="7" indent="-298450" algn="ctr" rtl="0">
              <a:spcBef>
                <a:spcPts val="0"/>
              </a:spcBef>
              <a:spcAft>
                <a:spcPts val="0"/>
              </a:spcAft>
              <a:buClr>
                <a:schemeClr val="lt1"/>
              </a:buClr>
              <a:buSzPts val="1100"/>
              <a:buChar char="○"/>
              <a:defRPr>
                <a:solidFill>
                  <a:schemeClr val="lt1"/>
                </a:solidFill>
              </a:defRPr>
            </a:lvl8pPr>
            <a:lvl9pPr marL="4114800" lvl="8" indent="-298450" algn="ctr" rtl="0">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rtl="0">
              <a:buNone/>
              <a:defRPr sz="900">
                <a:solidFill>
                  <a:schemeClr val="dk2"/>
                </a:solidFill>
                <a:latin typeface="Nunito"/>
                <a:ea typeface="Nunito"/>
                <a:cs typeface="Nunito"/>
                <a:sym typeface="Nunito"/>
              </a:defRPr>
            </a:lvl1pPr>
            <a:lvl2pPr lvl="1" algn="r" rtl="0">
              <a:buNone/>
              <a:defRPr sz="900">
                <a:solidFill>
                  <a:schemeClr val="dk2"/>
                </a:solidFill>
                <a:latin typeface="Nunito"/>
                <a:ea typeface="Nunito"/>
                <a:cs typeface="Nunito"/>
                <a:sym typeface="Nunito"/>
              </a:defRPr>
            </a:lvl2pPr>
            <a:lvl3pPr lvl="2" algn="r" rtl="0">
              <a:buNone/>
              <a:defRPr sz="900">
                <a:solidFill>
                  <a:schemeClr val="dk2"/>
                </a:solidFill>
                <a:latin typeface="Nunito"/>
                <a:ea typeface="Nunito"/>
                <a:cs typeface="Nunito"/>
                <a:sym typeface="Nunito"/>
              </a:defRPr>
            </a:lvl3pPr>
            <a:lvl4pPr lvl="3" algn="r" rtl="0">
              <a:buNone/>
              <a:defRPr sz="900">
                <a:solidFill>
                  <a:schemeClr val="dk2"/>
                </a:solidFill>
                <a:latin typeface="Nunito"/>
                <a:ea typeface="Nunito"/>
                <a:cs typeface="Nunito"/>
                <a:sym typeface="Nunito"/>
              </a:defRPr>
            </a:lvl4pPr>
            <a:lvl5pPr lvl="4" algn="r" rtl="0">
              <a:buNone/>
              <a:defRPr sz="900">
                <a:solidFill>
                  <a:schemeClr val="dk2"/>
                </a:solidFill>
                <a:latin typeface="Nunito"/>
                <a:ea typeface="Nunito"/>
                <a:cs typeface="Nunito"/>
                <a:sym typeface="Nunito"/>
              </a:defRPr>
            </a:lvl5pPr>
            <a:lvl6pPr lvl="5" algn="r" rtl="0">
              <a:buNone/>
              <a:defRPr sz="900">
                <a:solidFill>
                  <a:schemeClr val="dk2"/>
                </a:solidFill>
                <a:latin typeface="Nunito"/>
                <a:ea typeface="Nunito"/>
                <a:cs typeface="Nunito"/>
                <a:sym typeface="Nunito"/>
              </a:defRPr>
            </a:lvl6pPr>
            <a:lvl7pPr lvl="6" algn="r" rtl="0">
              <a:buNone/>
              <a:defRPr sz="900">
                <a:solidFill>
                  <a:schemeClr val="dk2"/>
                </a:solidFill>
                <a:latin typeface="Nunito"/>
                <a:ea typeface="Nunito"/>
                <a:cs typeface="Nunito"/>
                <a:sym typeface="Nunito"/>
              </a:defRPr>
            </a:lvl7pPr>
            <a:lvl8pPr lvl="7" algn="r" rtl="0">
              <a:buNone/>
              <a:defRPr sz="900">
                <a:solidFill>
                  <a:schemeClr val="dk2"/>
                </a:solidFill>
                <a:latin typeface="Nunito"/>
                <a:ea typeface="Nunito"/>
                <a:cs typeface="Nunito"/>
                <a:sym typeface="Nunito"/>
              </a:defRPr>
            </a:lvl8pPr>
            <a:lvl9pPr lvl="8" algn="r" rtl="0">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it"/>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2400125" y="1268825"/>
            <a:ext cx="8520600" cy="1004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it" dirty="0">
                <a:solidFill>
                  <a:srgbClr val="000000"/>
                </a:solidFill>
              </a:rPr>
              <a:t>MASTERMIND</a:t>
            </a:r>
            <a:endParaRPr dirty="0">
              <a:solidFill>
                <a:srgbClr val="000000"/>
              </a:solidFill>
            </a:endParaRPr>
          </a:p>
        </p:txBody>
      </p:sp>
      <p:sp>
        <p:nvSpPr>
          <p:cNvPr id="278" name="Google Shape;278;p13"/>
          <p:cNvSpPr txBox="1">
            <a:spLocks noGrp="1"/>
          </p:cNvSpPr>
          <p:nvPr>
            <p:ph type="subTitle" idx="1"/>
          </p:nvPr>
        </p:nvSpPr>
        <p:spPr>
          <a:xfrm>
            <a:off x="1600975" y="2528455"/>
            <a:ext cx="6016800" cy="2334490"/>
          </a:xfrm>
          <a:prstGeom prst="rect">
            <a:avLst/>
          </a:prstGeom>
        </p:spPr>
        <p:txBody>
          <a:bodyPr spcFirstLastPara="1" wrap="square" lIns="91425" tIns="91425" rIns="91425" bIns="91425" anchor="t" anchorCtr="0">
            <a:noAutofit/>
          </a:bodyPr>
          <a:lstStyle/>
          <a:p>
            <a:pPr marL="0" marR="51200" lvl="0" indent="0" algn="just" rtl="0">
              <a:spcBef>
                <a:spcPts val="0"/>
              </a:spcBef>
              <a:spcAft>
                <a:spcPts val="0"/>
              </a:spcAft>
              <a:buSzPts val="523"/>
              <a:buNone/>
            </a:pPr>
            <a:r>
              <a:rPr lang="it" sz="1450" b="1" dirty="0">
                <a:solidFill>
                  <a:srgbClr val="000000"/>
                </a:solidFill>
                <a:latin typeface="Courier New"/>
                <a:ea typeface="Courier New"/>
                <a:cs typeface="Courier New"/>
                <a:sym typeface="Courier New"/>
              </a:rPr>
              <a:t>Our </a:t>
            </a:r>
            <a:endParaRPr lang="it" sz="1450" b="1" dirty="0" smtClean="0">
              <a:solidFill>
                <a:srgbClr val="000000"/>
              </a:solidFill>
              <a:latin typeface="Courier New"/>
              <a:ea typeface="Courier New"/>
              <a:cs typeface="Courier New"/>
              <a:sym typeface="Courier New"/>
            </a:endParaRPr>
          </a:p>
          <a:p>
            <a:pPr marL="0" marR="51200" lvl="0" indent="0" algn="just" rtl="0">
              <a:spcBef>
                <a:spcPts val="0"/>
              </a:spcBef>
              <a:spcAft>
                <a:spcPts val="0"/>
              </a:spcAft>
              <a:buSzPts val="523"/>
              <a:buNone/>
            </a:pPr>
            <a:r>
              <a:rPr lang="it" sz="1450" b="1" dirty="0" smtClean="0">
                <a:solidFill>
                  <a:srgbClr val="000000"/>
                </a:solidFill>
                <a:latin typeface="Courier New"/>
                <a:ea typeface="Courier New"/>
                <a:cs typeface="Courier New"/>
                <a:sym typeface="Courier New"/>
              </a:rPr>
              <a:t>video </a:t>
            </a:r>
            <a:r>
              <a:rPr lang="it" sz="1450" b="1" dirty="0">
                <a:solidFill>
                  <a:srgbClr val="000000"/>
                </a:solidFill>
                <a:latin typeface="Courier New"/>
                <a:ea typeface="Courier New"/>
                <a:cs typeface="Courier New"/>
                <a:sym typeface="Courier New"/>
              </a:rPr>
              <a:t>game stimulates the patient's memory by making poses appear on the screen, which the player will have to memorize and reproduce, with </a:t>
            </a:r>
            <a:r>
              <a:rPr lang="it" sz="1450" b="1" dirty="0" smtClean="0">
                <a:solidFill>
                  <a:srgbClr val="000000"/>
                </a:solidFill>
                <a:latin typeface="Courier New"/>
                <a:ea typeface="Courier New"/>
                <a:cs typeface="Courier New"/>
                <a:sym typeface="Courier New"/>
              </a:rPr>
              <a:t>the body, </a:t>
            </a:r>
            <a:r>
              <a:rPr lang="it" sz="1450" b="1" dirty="0">
                <a:solidFill>
                  <a:srgbClr val="000000"/>
                </a:solidFill>
                <a:latin typeface="Courier New"/>
                <a:ea typeface="Courier New"/>
                <a:cs typeface="Courier New"/>
                <a:sym typeface="Courier New"/>
              </a:rPr>
              <a:t>according to the legend.</a:t>
            </a:r>
            <a:endParaRPr sz="1450" b="1" dirty="0">
              <a:solidFill>
                <a:srgbClr val="000000"/>
              </a:solidFill>
              <a:latin typeface="Courier New"/>
              <a:ea typeface="Courier New"/>
              <a:cs typeface="Courier New"/>
              <a:sym typeface="Courier New"/>
            </a:endParaRPr>
          </a:p>
          <a:p>
            <a:pPr marL="0" marR="51200" lvl="0" indent="0" algn="just" rtl="0">
              <a:spcBef>
                <a:spcPts val="0"/>
              </a:spcBef>
              <a:spcAft>
                <a:spcPts val="0"/>
              </a:spcAft>
              <a:buSzPts val="523"/>
              <a:buNone/>
            </a:pPr>
            <a:r>
              <a:rPr lang="it-IT" sz="1400" b="1" dirty="0" smtClean="0">
                <a:solidFill>
                  <a:srgbClr val="000000"/>
                </a:solidFill>
                <a:latin typeface="Courier New" panose="02070309020205020404" pitchFamily="49" charset="0"/>
                <a:cs typeface="Courier New" panose="02070309020205020404" pitchFamily="49" charset="0"/>
              </a:rPr>
              <a:t>GOALS:</a:t>
            </a:r>
          </a:p>
          <a:p>
            <a:pPr marL="0" marR="51200" lvl="0" indent="0" algn="just" rtl="0">
              <a:spcBef>
                <a:spcPts val="0"/>
              </a:spcBef>
              <a:spcAft>
                <a:spcPts val="0"/>
              </a:spcAft>
              <a:buSzPts val="523"/>
              <a:buNone/>
            </a:pPr>
            <a:r>
              <a:rPr lang="it-IT" sz="1400" b="1" dirty="0" smtClean="0">
                <a:solidFill>
                  <a:srgbClr val="000000"/>
                </a:solidFill>
                <a:latin typeface="Courier New" panose="02070309020205020404" pitchFamily="49" charset="0"/>
                <a:cs typeface="Courier New" panose="02070309020205020404" pitchFamily="49" charset="0"/>
              </a:rPr>
              <a:t>-</a:t>
            </a:r>
            <a:r>
              <a:rPr lang="it-IT" sz="1400" b="1" dirty="0" err="1" smtClean="0">
                <a:solidFill>
                  <a:srgbClr val="000000"/>
                </a:solidFill>
                <a:latin typeface="Courier New" panose="02070309020205020404" pitchFamily="49" charset="0"/>
                <a:cs typeface="Courier New" panose="02070309020205020404" pitchFamily="49" charset="0"/>
              </a:rPr>
              <a:t>Stimulate</a:t>
            </a:r>
            <a:r>
              <a:rPr lang="it-IT" sz="1400" b="1" dirty="0" smtClean="0">
                <a:solidFill>
                  <a:srgbClr val="000000"/>
                </a:solidFill>
                <a:latin typeface="Courier New" panose="02070309020205020404" pitchFamily="49" charset="0"/>
                <a:cs typeface="Courier New" panose="02070309020205020404" pitchFamily="49" charset="0"/>
              </a:rPr>
              <a:t> the </a:t>
            </a:r>
            <a:r>
              <a:rPr lang="it-IT" sz="1400" b="1" dirty="0" err="1" smtClean="0">
                <a:solidFill>
                  <a:srgbClr val="000000"/>
                </a:solidFill>
                <a:latin typeface="Courier New" panose="02070309020205020404" pitchFamily="49" charset="0"/>
                <a:cs typeface="Courier New" panose="02070309020205020404" pitchFamily="49" charset="0"/>
              </a:rPr>
              <a:t>patient’s</a:t>
            </a:r>
            <a:r>
              <a:rPr lang="it-IT" sz="1400" b="1" dirty="0" smtClean="0">
                <a:solidFill>
                  <a:srgbClr val="000000"/>
                </a:solidFill>
                <a:latin typeface="Courier New" panose="02070309020205020404" pitchFamily="49" charset="0"/>
                <a:cs typeface="Courier New" panose="02070309020205020404" pitchFamily="49" charset="0"/>
              </a:rPr>
              <a:t> </a:t>
            </a:r>
            <a:r>
              <a:rPr lang="it-IT" sz="1400" b="1" dirty="0" err="1" smtClean="0">
                <a:solidFill>
                  <a:srgbClr val="000000"/>
                </a:solidFill>
                <a:latin typeface="Courier New" panose="02070309020205020404" pitchFamily="49" charset="0"/>
                <a:cs typeface="Courier New" panose="02070309020205020404" pitchFamily="49" charset="0"/>
              </a:rPr>
              <a:t>memory</a:t>
            </a:r>
            <a:endParaRPr lang="it-IT" sz="1400" b="1" dirty="0" smtClean="0">
              <a:solidFill>
                <a:srgbClr val="000000"/>
              </a:solidFill>
              <a:latin typeface="Courier New" panose="02070309020205020404" pitchFamily="49" charset="0"/>
              <a:cs typeface="Courier New" panose="02070309020205020404" pitchFamily="49" charset="0"/>
            </a:endParaRPr>
          </a:p>
          <a:p>
            <a:pPr marL="0" marR="51200" lvl="0" indent="0" algn="just">
              <a:buSzPts val="523"/>
            </a:pPr>
            <a:r>
              <a:rPr lang="it-IT" sz="1400" b="1" dirty="0">
                <a:solidFill>
                  <a:srgbClr val="000000"/>
                </a:solidFill>
                <a:latin typeface="Courier New" panose="02070309020205020404" pitchFamily="49" charset="0"/>
                <a:cs typeface="Courier New" panose="02070309020205020404" pitchFamily="49" charset="0"/>
              </a:rPr>
              <a:t>-joint </a:t>
            </a:r>
            <a:r>
              <a:rPr lang="it-IT" sz="1400" b="1" dirty="0" err="1">
                <a:solidFill>
                  <a:srgbClr val="000000"/>
                </a:solidFill>
                <a:latin typeface="Courier New" panose="02070309020205020404" pitchFamily="49" charset="0"/>
                <a:cs typeface="Courier New" panose="02070309020205020404" pitchFamily="49" charset="0"/>
              </a:rPr>
              <a:t>rehabilitation</a:t>
            </a:r>
            <a:endParaRPr sz="1400" b="1" dirty="0">
              <a:solidFill>
                <a:srgbClr val="000000"/>
              </a:solidFill>
              <a:latin typeface="Courier New" panose="02070309020205020404" pitchFamily="49" charset="0"/>
              <a:cs typeface="Courier New" panose="02070309020205020404" pitchFamily="49" charset="0"/>
            </a:endParaRPr>
          </a:p>
        </p:txBody>
      </p:sp>
      <p:pic>
        <p:nvPicPr>
          <p:cNvPr id="279" name="Google Shape;279;p13"/>
          <p:cNvPicPr preferRelativeResize="0"/>
          <p:nvPr/>
        </p:nvPicPr>
        <p:blipFill>
          <a:blip r:embed="rId3">
            <a:alphaModFix/>
          </a:blip>
          <a:stretch>
            <a:fillRect/>
          </a:stretch>
        </p:blipFill>
        <p:spPr>
          <a:xfrm>
            <a:off x="0" y="744575"/>
            <a:ext cx="2052600" cy="2052600"/>
          </a:xfrm>
          <a:prstGeom prst="rect">
            <a:avLst/>
          </a:prstGeom>
          <a:noFill/>
          <a:ln>
            <a:noFill/>
          </a:ln>
        </p:spPr>
      </p:pic>
      <p:pic>
        <p:nvPicPr>
          <p:cNvPr id="280" name="Google Shape;280;p13"/>
          <p:cNvPicPr preferRelativeResize="0"/>
          <p:nvPr/>
        </p:nvPicPr>
        <p:blipFill>
          <a:blip r:embed="rId3">
            <a:alphaModFix/>
          </a:blip>
          <a:stretch>
            <a:fillRect/>
          </a:stretch>
        </p:blipFill>
        <p:spPr>
          <a:xfrm>
            <a:off x="7091400" y="744575"/>
            <a:ext cx="2052600" cy="2052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77"/>
                                        </p:tgtEl>
                                        <p:attrNameLst>
                                          <p:attrName>style.visibility</p:attrName>
                                        </p:attrNameLst>
                                      </p:cBhvr>
                                      <p:to>
                                        <p:strVal val="visible"/>
                                      </p:to>
                                    </p:set>
                                    <p:animEffect transition="in" filter="wipe(down)">
                                      <p:cBhvr>
                                        <p:cTn id="7" dur="500"/>
                                        <p:tgtEl>
                                          <p:spTgt spid="27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78">
                                            <p:txEl>
                                              <p:pRg st="0" end="0"/>
                                            </p:txEl>
                                          </p:spTgt>
                                        </p:tgtEl>
                                        <p:attrNameLst>
                                          <p:attrName>style.visibility</p:attrName>
                                        </p:attrNameLst>
                                      </p:cBhvr>
                                      <p:to>
                                        <p:strVal val="visible"/>
                                      </p:to>
                                    </p:set>
                                    <p:animEffect transition="in" filter="barn(inVertical)">
                                      <p:cBhvr>
                                        <p:cTn id="12" dur="500"/>
                                        <p:tgtEl>
                                          <p:spTgt spid="27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78">
                                            <p:txEl>
                                              <p:pRg st="1" end="1"/>
                                            </p:txEl>
                                          </p:spTgt>
                                        </p:tgtEl>
                                        <p:attrNameLst>
                                          <p:attrName>style.visibility</p:attrName>
                                        </p:attrNameLst>
                                      </p:cBhvr>
                                      <p:to>
                                        <p:strVal val="visible"/>
                                      </p:to>
                                    </p:set>
                                    <p:animEffect transition="in" filter="barn(inVertical)">
                                      <p:cBhvr>
                                        <p:cTn id="17" dur="500"/>
                                        <p:tgtEl>
                                          <p:spTgt spid="27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78">
                                            <p:txEl>
                                              <p:pRg st="2" end="2"/>
                                            </p:txEl>
                                          </p:spTgt>
                                        </p:tgtEl>
                                        <p:attrNameLst>
                                          <p:attrName>style.visibility</p:attrName>
                                        </p:attrNameLst>
                                      </p:cBhvr>
                                      <p:to>
                                        <p:strVal val="visible"/>
                                      </p:to>
                                    </p:set>
                                    <p:animEffect transition="in" filter="barn(inVertical)">
                                      <p:cBhvr>
                                        <p:cTn id="22" dur="500"/>
                                        <p:tgtEl>
                                          <p:spTgt spid="27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78">
                                            <p:txEl>
                                              <p:pRg st="3" end="3"/>
                                            </p:txEl>
                                          </p:spTgt>
                                        </p:tgtEl>
                                        <p:attrNameLst>
                                          <p:attrName>style.visibility</p:attrName>
                                        </p:attrNameLst>
                                      </p:cBhvr>
                                      <p:to>
                                        <p:strVal val="visible"/>
                                      </p:to>
                                    </p:set>
                                    <p:animEffect transition="in" filter="barn(inVertical)">
                                      <p:cBhvr>
                                        <p:cTn id="27" dur="500"/>
                                        <p:tgtEl>
                                          <p:spTgt spid="27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78">
                                            <p:txEl>
                                              <p:pRg st="4" end="4"/>
                                            </p:txEl>
                                          </p:spTgt>
                                        </p:tgtEl>
                                        <p:attrNameLst>
                                          <p:attrName>style.visibility</p:attrName>
                                        </p:attrNameLst>
                                      </p:cBhvr>
                                      <p:to>
                                        <p:strVal val="visible"/>
                                      </p:to>
                                    </p:set>
                                    <p:animEffect transition="in" filter="barn(inVertical)">
                                      <p:cBhvr>
                                        <p:cTn id="32" dur="500"/>
                                        <p:tgtEl>
                                          <p:spTgt spid="27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7" grpId="0"/>
      <p:bldP spid="27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284"/>
        <p:cNvGrpSpPr/>
        <p:nvPr/>
      </p:nvGrpSpPr>
      <p:grpSpPr>
        <a:xfrm>
          <a:off x="0" y="0"/>
          <a:ext cx="0" cy="0"/>
          <a:chOff x="0" y="0"/>
          <a:chExt cx="0" cy="0"/>
        </a:xfrm>
      </p:grpSpPr>
      <p:sp>
        <p:nvSpPr>
          <p:cNvPr id="285" name="Google Shape;285;p14"/>
          <p:cNvSpPr txBox="1">
            <a:spLocks noGrp="1"/>
          </p:cNvSpPr>
          <p:nvPr>
            <p:ph type="title"/>
          </p:nvPr>
        </p:nvSpPr>
        <p:spPr>
          <a:xfrm>
            <a:off x="311700" y="70425"/>
            <a:ext cx="8520600" cy="76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it" sz="3550" dirty="0"/>
              <a:t>WHO WE ARE?</a:t>
            </a:r>
            <a:endParaRPr sz="3550" dirty="0"/>
          </a:p>
        </p:txBody>
      </p:sp>
      <p:sp>
        <p:nvSpPr>
          <p:cNvPr id="286" name="Google Shape;286;p14"/>
          <p:cNvSpPr txBox="1">
            <a:spLocks noGrp="1"/>
          </p:cNvSpPr>
          <p:nvPr>
            <p:ph type="body" idx="1"/>
          </p:nvPr>
        </p:nvSpPr>
        <p:spPr>
          <a:xfrm>
            <a:off x="1287125" y="832125"/>
            <a:ext cx="2737800" cy="692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it" sz="1200" b="1" dirty="0">
                <a:latin typeface="Courier New"/>
                <a:ea typeface="Courier New"/>
                <a:cs typeface="Courier New"/>
                <a:sym typeface="Courier New"/>
              </a:rPr>
              <a:t>DAVIDE DELOGU(Developer)</a:t>
            </a:r>
            <a:endParaRPr sz="1200" b="1" dirty="0">
              <a:latin typeface="Courier New"/>
              <a:ea typeface="Courier New"/>
              <a:cs typeface="Courier New"/>
              <a:sym typeface="Courier New"/>
            </a:endParaRPr>
          </a:p>
        </p:txBody>
      </p:sp>
      <p:sp>
        <p:nvSpPr>
          <p:cNvPr id="287" name="Google Shape;287;p14"/>
          <p:cNvSpPr txBox="1">
            <a:spLocks noGrp="1"/>
          </p:cNvSpPr>
          <p:nvPr>
            <p:ph type="body" idx="2"/>
          </p:nvPr>
        </p:nvSpPr>
        <p:spPr>
          <a:xfrm>
            <a:off x="1149950" y="3004388"/>
            <a:ext cx="4153800" cy="5226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it" b="1" dirty="0">
                <a:latin typeface="Courier New"/>
                <a:ea typeface="Courier New"/>
                <a:cs typeface="Courier New"/>
                <a:sym typeface="Courier New"/>
              </a:rPr>
              <a:t>GABRIELE TOMATIS(Team Leader &amp; Designer)</a:t>
            </a:r>
            <a:endParaRPr b="1" dirty="0">
              <a:latin typeface="Courier New"/>
              <a:ea typeface="Courier New"/>
              <a:cs typeface="Courier New"/>
              <a:sym typeface="Courier New"/>
            </a:endParaRPr>
          </a:p>
        </p:txBody>
      </p:sp>
      <p:pic>
        <p:nvPicPr>
          <p:cNvPr id="288" name="Google Shape;288;p14"/>
          <p:cNvPicPr preferRelativeResize="0"/>
          <p:nvPr/>
        </p:nvPicPr>
        <p:blipFill>
          <a:blip r:embed="rId3">
            <a:alphaModFix/>
          </a:blip>
          <a:stretch>
            <a:fillRect/>
          </a:stretch>
        </p:blipFill>
        <p:spPr>
          <a:xfrm>
            <a:off x="1517775" y="1212350"/>
            <a:ext cx="1564008" cy="1587900"/>
          </a:xfrm>
          <a:prstGeom prst="rect">
            <a:avLst/>
          </a:prstGeom>
          <a:noFill/>
          <a:ln>
            <a:noFill/>
          </a:ln>
        </p:spPr>
      </p:pic>
      <p:pic>
        <p:nvPicPr>
          <p:cNvPr id="289" name="Google Shape;289;p14"/>
          <p:cNvPicPr preferRelativeResize="0"/>
          <p:nvPr/>
        </p:nvPicPr>
        <p:blipFill>
          <a:blip r:embed="rId4">
            <a:alphaModFix/>
          </a:blip>
          <a:stretch>
            <a:fillRect/>
          </a:stretch>
        </p:blipFill>
        <p:spPr>
          <a:xfrm>
            <a:off x="2598101" y="3464650"/>
            <a:ext cx="1257500" cy="1458050"/>
          </a:xfrm>
          <a:prstGeom prst="rect">
            <a:avLst/>
          </a:prstGeom>
          <a:noFill/>
          <a:ln>
            <a:noFill/>
          </a:ln>
        </p:spPr>
      </p:pic>
      <p:pic>
        <p:nvPicPr>
          <p:cNvPr id="290" name="Google Shape;290;p14"/>
          <p:cNvPicPr preferRelativeResize="0"/>
          <p:nvPr/>
        </p:nvPicPr>
        <p:blipFill>
          <a:blip r:embed="rId5">
            <a:alphaModFix/>
          </a:blip>
          <a:stretch>
            <a:fillRect/>
          </a:stretch>
        </p:blipFill>
        <p:spPr>
          <a:xfrm>
            <a:off x="6682475" y="1252350"/>
            <a:ext cx="1451804" cy="1681487"/>
          </a:xfrm>
          <a:prstGeom prst="rect">
            <a:avLst/>
          </a:prstGeom>
          <a:noFill/>
          <a:ln>
            <a:noFill/>
          </a:ln>
        </p:spPr>
      </p:pic>
      <p:sp>
        <p:nvSpPr>
          <p:cNvPr id="291" name="Google Shape;291;p14"/>
          <p:cNvSpPr txBox="1"/>
          <p:nvPr/>
        </p:nvSpPr>
        <p:spPr>
          <a:xfrm>
            <a:off x="5958400" y="843050"/>
            <a:ext cx="33792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935"/>
              <a:buFont typeface="Arial"/>
              <a:buNone/>
            </a:pPr>
            <a:r>
              <a:rPr lang="it" sz="1200" b="1" dirty="0">
                <a:solidFill>
                  <a:schemeClr val="dk2"/>
                </a:solidFill>
                <a:latin typeface="Courier New"/>
                <a:ea typeface="Courier New"/>
                <a:cs typeface="Courier New"/>
                <a:sym typeface="Courier New"/>
              </a:rPr>
              <a:t>ALESSANDRO CHIABRERA(developer)</a:t>
            </a:r>
            <a:endParaRPr sz="1200" dirty="0">
              <a:solidFill>
                <a:schemeClr val="dk2"/>
              </a:solidFill>
              <a:latin typeface="Nunito"/>
              <a:ea typeface="Nunito"/>
              <a:cs typeface="Nunito"/>
              <a:sym typeface="Nunito"/>
            </a:endParaRPr>
          </a:p>
        </p:txBody>
      </p:sp>
      <p:sp>
        <p:nvSpPr>
          <p:cNvPr id="292" name="Google Shape;292;p14"/>
          <p:cNvSpPr txBox="1"/>
          <p:nvPr/>
        </p:nvSpPr>
        <p:spPr>
          <a:xfrm>
            <a:off x="3745550" y="843050"/>
            <a:ext cx="2138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sz="1200" b="1" dirty="0">
                <a:solidFill>
                  <a:schemeClr val="dk2"/>
                </a:solidFill>
                <a:latin typeface="Courier New"/>
                <a:ea typeface="Courier New"/>
                <a:cs typeface="Courier New"/>
                <a:sym typeface="Courier New"/>
              </a:rPr>
              <a:t>SIMONE NOT(developer)</a:t>
            </a:r>
            <a:endParaRPr sz="1200" b="1" dirty="0">
              <a:solidFill>
                <a:schemeClr val="dk2"/>
              </a:solidFill>
              <a:latin typeface="Courier New"/>
              <a:ea typeface="Courier New"/>
              <a:cs typeface="Courier New"/>
              <a:sym typeface="Courier New"/>
            </a:endParaRPr>
          </a:p>
        </p:txBody>
      </p:sp>
      <p:pic>
        <p:nvPicPr>
          <p:cNvPr id="293" name="Google Shape;293;p14"/>
          <p:cNvPicPr preferRelativeResize="0"/>
          <p:nvPr/>
        </p:nvPicPr>
        <p:blipFill>
          <a:blip r:embed="rId6">
            <a:alphaModFix/>
          </a:blip>
          <a:stretch>
            <a:fillRect/>
          </a:stretch>
        </p:blipFill>
        <p:spPr>
          <a:xfrm>
            <a:off x="4114650" y="1190725"/>
            <a:ext cx="1189100" cy="1784624"/>
          </a:xfrm>
          <a:prstGeom prst="rect">
            <a:avLst/>
          </a:prstGeom>
          <a:noFill/>
          <a:ln>
            <a:noFill/>
          </a:ln>
        </p:spPr>
      </p:pic>
      <p:pic>
        <p:nvPicPr>
          <p:cNvPr id="294" name="Google Shape;294;p14"/>
          <p:cNvPicPr preferRelativeResize="0"/>
          <p:nvPr/>
        </p:nvPicPr>
        <p:blipFill>
          <a:blip r:embed="rId7">
            <a:alphaModFix/>
          </a:blip>
          <a:stretch>
            <a:fillRect/>
          </a:stretch>
        </p:blipFill>
        <p:spPr>
          <a:xfrm>
            <a:off x="5801425" y="3354060"/>
            <a:ext cx="1257500" cy="1679239"/>
          </a:xfrm>
          <a:prstGeom prst="rect">
            <a:avLst/>
          </a:prstGeom>
          <a:noFill/>
          <a:ln>
            <a:noFill/>
          </a:ln>
        </p:spPr>
      </p:pic>
      <p:sp>
        <p:nvSpPr>
          <p:cNvPr id="295" name="Google Shape;295;p14"/>
          <p:cNvSpPr txBox="1"/>
          <p:nvPr/>
        </p:nvSpPr>
        <p:spPr>
          <a:xfrm>
            <a:off x="5303750" y="3004400"/>
            <a:ext cx="2833500" cy="76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it" sz="1300" b="1" dirty="0">
                <a:solidFill>
                  <a:schemeClr val="dk2"/>
                </a:solidFill>
                <a:latin typeface="Courier New"/>
                <a:ea typeface="Courier New"/>
                <a:cs typeface="Courier New"/>
                <a:sym typeface="Courier New"/>
              </a:rPr>
              <a:t>ALBERTO RABBIA(designer)</a:t>
            </a:r>
            <a:endParaRPr sz="1300" b="1" dirty="0">
              <a:solidFill>
                <a:schemeClr val="dk2"/>
              </a:solidFill>
              <a:latin typeface="Courier New"/>
              <a:ea typeface="Courier New"/>
              <a:cs typeface="Courier New"/>
              <a:sym typeface="Courier New"/>
            </a:endParaRPr>
          </a:p>
          <a:p>
            <a:pPr marL="0" lvl="0" indent="0" algn="l" rtl="0">
              <a:spcBef>
                <a:spcPts val="1200"/>
              </a:spcBef>
              <a:spcAft>
                <a:spcPts val="0"/>
              </a:spcAft>
              <a:buNone/>
            </a:pPr>
            <a:endParaRPr sz="1300" dirty="0">
              <a:solidFill>
                <a:schemeClr val="dk2"/>
              </a:solidFill>
              <a:latin typeface="Nunito"/>
              <a:ea typeface="Nunito"/>
              <a:cs typeface="Nunito"/>
              <a:sym typeface="Nunito"/>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299"/>
        <p:cNvGrpSpPr/>
        <p:nvPr/>
      </p:nvGrpSpPr>
      <p:grpSpPr>
        <a:xfrm>
          <a:off x="0" y="0"/>
          <a:ext cx="0" cy="0"/>
          <a:chOff x="0" y="0"/>
          <a:chExt cx="0" cy="0"/>
        </a:xfrm>
      </p:grpSpPr>
      <p:sp>
        <p:nvSpPr>
          <p:cNvPr id="300" name="Google Shape;300;p15"/>
          <p:cNvSpPr txBox="1">
            <a:spLocks noGrp="1"/>
          </p:cNvSpPr>
          <p:nvPr>
            <p:ph type="title"/>
          </p:nvPr>
        </p:nvSpPr>
        <p:spPr>
          <a:xfrm>
            <a:off x="371825" y="50125"/>
            <a:ext cx="3549900" cy="755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t" sz="3500" dirty="0"/>
              <a:t>OUR PROJECT</a:t>
            </a:r>
            <a:endParaRPr sz="3500" dirty="0"/>
          </a:p>
        </p:txBody>
      </p:sp>
      <p:sp>
        <p:nvSpPr>
          <p:cNvPr id="301" name="Google Shape;301;p15"/>
          <p:cNvSpPr txBox="1">
            <a:spLocks noGrp="1"/>
          </p:cNvSpPr>
          <p:nvPr>
            <p:ph type="body" idx="1"/>
          </p:nvPr>
        </p:nvSpPr>
        <p:spPr>
          <a:xfrm>
            <a:off x="627500" y="1335400"/>
            <a:ext cx="3549900" cy="3693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t" sz="1400" b="1" dirty="0">
                <a:latin typeface="Courier New"/>
                <a:ea typeface="Courier New"/>
                <a:cs typeface="Courier New"/>
                <a:sym typeface="Courier New"/>
              </a:rPr>
              <a:t>Our project consists of stimulating the patient's memory by using poses to perform those that are useful for stretching the body.</a:t>
            </a:r>
            <a:endParaRPr sz="1400" b="1" dirty="0">
              <a:latin typeface="Courier New"/>
              <a:ea typeface="Courier New"/>
              <a:cs typeface="Courier New"/>
              <a:sym typeface="Courier New"/>
            </a:endParaRPr>
          </a:p>
          <a:p>
            <a:pPr marL="0" lvl="0" indent="0" algn="just" rtl="0">
              <a:spcBef>
                <a:spcPts val="1200"/>
              </a:spcBef>
              <a:spcAft>
                <a:spcPts val="0"/>
              </a:spcAft>
              <a:buNone/>
            </a:pPr>
            <a:r>
              <a:rPr lang="it" sz="1400" b="1" dirty="0">
                <a:latin typeface="Courier New"/>
                <a:ea typeface="Courier New"/>
                <a:cs typeface="Courier New"/>
                <a:sym typeface="Courier New"/>
              </a:rPr>
              <a:t>Some of the students within the group programmed some parts of the video game, while others recorded both the video and the audio as well as the presentation and the graphics recording part.</a:t>
            </a:r>
            <a:endParaRPr sz="1400" b="1" dirty="0">
              <a:latin typeface="Courier New"/>
              <a:ea typeface="Courier New"/>
              <a:cs typeface="Courier New"/>
              <a:sym typeface="Courier New"/>
            </a:endParaRPr>
          </a:p>
          <a:p>
            <a:pPr marL="0" lvl="0" indent="0" algn="just" rtl="0">
              <a:spcBef>
                <a:spcPts val="1200"/>
              </a:spcBef>
              <a:spcAft>
                <a:spcPts val="1200"/>
              </a:spcAft>
              <a:buNone/>
            </a:pPr>
            <a:endParaRPr sz="1400" b="1" dirty="0">
              <a:latin typeface="Courier New"/>
              <a:ea typeface="Courier New"/>
              <a:cs typeface="Courier New"/>
              <a:sym typeface="Courier New"/>
            </a:endParaRPr>
          </a:p>
        </p:txBody>
      </p:sp>
      <p:pic>
        <p:nvPicPr>
          <p:cNvPr id="302" name="Google Shape;302;p15"/>
          <p:cNvPicPr preferRelativeResize="0"/>
          <p:nvPr/>
        </p:nvPicPr>
        <p:blipFill>
          <a:blip r:embed="rId3">
            <a:alphaModFix/>
          </a:blip>
          <a:stretch>
            <a:fillRect/>
          </a:stretch>
        </p:blipFill>
        <p:spPr>
          <a:xfrm>
            <a:off x="4953900" y="555600"/>
            <a:ext cx="3348324" cy="4139824"/>
          </a:xfrm>
          <a:prstGeom prst="rect">
            <a:avLst/>
          </a:prstGeom>
          <a:noFill/>
          <a:ln>
            <a:noFill/>
          </a:ln>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00"/>
                                        </p:tgtEl>
                                        <p:attrNameLst>
                                          <p:attrName>style.visibility</p:attrName>
                                        </p:attrNameLst>
                                      </p:cBhvr>
                                      <p:to>
                                        <p:strVal val="visible"/>
                                      </p:to>
                                    </p:set>
                                    <p:animEffect transition="in" filter="wipe(down)">
                                      <p:cBhvr>
                                        <p:cTn id="7" dur="500"/>
                                        <p:tgtEl>
                                          <p:spTgt spid="30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01">
                                            <p:txEl>
                                              <p:pRg st="0" end="0"/>
                                            </p:txEl>
                                          </p:spTgt>
                                        </p:tgtEl>
                                        <p:attrNameLst>
                                          <p:attrName>style.visibility</p:attrName>
                                        </p:attrNameLst>
                                      </p:cBhvr>
                                      <p:to>
                                        <p:strVal val="visible"/>
                                      </p:to>
                                    </p:set>
                                    <p:animEffect transition="in" filter="barn(inVertical)">
                                      <p:cBhvr>
                                        <p:cTn id="12" dur="500"/>
                                        <p:tgtEl>
                                          <p:spTgt spid="30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01">
                                            <p:txEl>
                                              <p:pRg st="1" end="1"/>
                                            </p:txEl>
                                          </p:spTgt>
                                        </p:tgtEl>
                                        <p:attrNameLst>
                                          <p:attrName>style.visibility</p:attrName>
                                        </p:attrNameLst>
                                      </p:cBhvr>
                                      <p:to>
                                        <p:strVal val="visible"/>
                                      </p:to>
                                    </p:set>
                                    <p:animEffect transition="in" filter="barn(inVertical)">
                                      <p:cBhvr>
                                        <p:cTn id="17" dur="500"/>
                                        <p:tgtEl>
                                          <p:spTgt spid="30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 grpId="0"/>
      <p:bldP spid="30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06"/>
        <p:cNvGrpSpPr/>
        <p:nvPr/>
      </p:nvGrpSpPr>
      <p:grpSpPr>
        <a:xfrm>
          <a:off x="0" y="0"/>
          <a:ext cx="0" cy="0"/>
          <a:chOff x="0" y="0"/>
          <a:chExt cx="0" cy="0"/>
        </a:xfrm>
      </p:grpSpPr>
      <p:sp>
        <p:nvSpPr>
          <p:cNvPr id="307" name="Google Shape;307;p16"/>
          <p:cNvSpPr txBox="1">
            <a:spLocks noGrp="1"/>
          </p:cNvSpPr>
          <p:nvPr>
            <p:ph type="title"/>
          </p:nvPr>
        </p:nvSpPr>
        <p:spPr>
          <a:xfrm>
            <a:off x="311700" y="198300"/>
            <a:ext cx="8520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990"/>
              <a:buFont typeface="Arial"/>
              <a:buNone/>
            </a:pPr>
            <a:r>
              <a:rPr lang="it" sz="3559" dirty="0"/>
              <a:t>OUR PROJECT</a:t>
            </a:r>
            <a:endParaRPr sz="3559" dirty="0"/>
          </a:p>
          <a:p>
            <a:pPr marL="0" lvl="0" indent="0" algn="l" rtl="0">
              <a:spcBef>
                <a:spcPts val="0"/>
              </a:spcBef>
              <a:spcAft>
                <a:spcPts val="0"/>
              </a:spcAft>
              <a:buSzPts val="990"/>
              <a:buNone/>
            </a:pPr>
            <a:endParaRPr sz="3020" dirty="0"/>
          </a:p>
        </p:txBody>
      </p:sp>
      <p:sp>
        <p:nvSpPr>
          <p:cNvPr id="308" name="Google Shape;308;p16"/>
          <p:cNvSpPr txBox="1">
            <a:spLocks noGrp="1"/>
          </p:cNvSpPr>
          <p:nvPr>
            <p:ph type="body" idx="1"/>
          </p:nvPr>
        </p:nvSpPr>
        <p:spPr>
          <a:xfrm>
            <a:off x="3416525" y="777125"/>
            <a:ext cx="5606700" cy="2562900"/>
          </a:xfrm>
          <a:prstGeom prst="rect">
            <a:avLst/>
          </a:prstGeom>
        </p:spPr>
        <p:txBody>
          <a:bodyPr spcFirstLastPara="1" wrap="square" lIns="91425" tIns="91425" rIns="91425" bIns="91425" anchor="t" anchorCtr="0">
            <a:normAutofit fontScale="70000" lnSpcReduction="20000"/>
          </a:bodyPr>
          <a:lstStyle/>
          <a:p>
            <a:pPr marL="0" lvl="0" indent="0" algn="just" rtl="0">
              <a:spcBef>
                <a:spcPts val="0"/>
              </a:spcBef>
              <a:spcAft>
                <a:spcPts val="0"/>
              </a:spcAft>
              <a:buNone/>
            </a:pPr>
            <a:endParaRPr sz="1700" dirty="0"/>
          </a:p>
          <a:p>
            <a:pPr marL="0" lvl="0" indent="0" algn="just" rtl="0">
              <a:spcBef>
                <a:spcPts val="1200"/>
              </a:spcBef>
              <a:spcAft>
                <a:spcPts val="0"/>
              </a:spcAft>
              <a:buClr>
                <a:schemeClr val="dk1"/>
              </a:buClr>
              <a:buSzPct val="64705"/>
              <a:buFont typeface="Arial"/>
              <a:buNone/>
            </a:pPr>
            <a:r>
              <a:rPr lang="it" sz="1700" b="1" dirty="0">
                <a:latin typeface="Courier New"/>
                <a:ea typeface="Courier New"/>
                <a:cs typeface="Courier New"/>
                <a:sym typeface="Courier New"/>
              </a:rPr>
              <a:t>A part of the group started to program in p5, developing the game itself, taking care of the graphics in order to make the video game as complete as possible.</a:t>
            </a:r>
            <a:endParaRPr sz="1700" b="1" dirty="0">
              <a:latin typeface="Courier New"/>
              <a:ea typeface="Courier New"/>
              <a:cs typeface="Courier New"/>
              <a:sym typeface="Courier New"/>
            </a:endParaRPr>
          </a:p>
          <a:p>
            <a:pPr marL="0" lvl="0" indent="0" algn="just" rtl="0">
              <a:spcBef>
                <a:spcPts val="1200"/>
              </a:spcBef>
              <a:spcAft>
                <a:spcPts val="0"/>
              </a:spcAft>
              <a:buClr>
                <a:schemeClr val="dk1"/>
              </a:buClr>
              <a:buSzPct val="64705"/>
              <a:buFont typeface="Arial"/>
              <a:buNone/>
            </a:pPr>
            <a:r>
              <a:rPr lang="it" sz="1700" b="1" dirty="0">
                <a:latin typeface="Courier New"/>
                <a:ea typeface="Courier New"/>
                <a:cs typeface="Courier New"/>
                <a:sym typeface="Courier New"/>
              </a:rPr>
              <a:t>We also developed an idea, that makes the game more interactive, using a small “spaceship” that advances from planet to planet until it lands on Earth moving using the score that player make. Thanks to this device each time the patient points it, he will reach the end of the game and the victory of the player himself/herself.</a:t>
            </a:r>
            <a:endParaRPr b="1" dirty="0">
              <a:latin typeface="Courier New"/>
              <a:ea typeface="Courier New"/>
              <a:cs typeface="Courier New"/>
              <a:sym typeface="Courier New"/>
            </a:endParaRPr>
          </a:p>
          <a:p>
            <a:pPr marL="0" lvl="0" indent="0" algn="just" rtl="0">
              <a:spcBef>
                <a:spcPts val="1200"/>
              </a:spcBef>
              <a:spcAft>
                <a:spcPts val="1200"/>
              </a:spcAft>
              <a:buNone/>
            </a:pPr>
            <a:endParaRPr dirty="0"/>
          </a:p>
        </p:txBody>
      </p:sp>
      <p:pic>
        <p:nvPicPr>
          <p:cNvPr id="309" name="Google Shape;309;p16"/>
          <p:cNvPicPr preferRelativeResize="0"/>
          <p:nvPr/>
        </p:nvPicPr>
        <p:blipFill>
          <a:blip r:embed="rId3">
            <a:alphaModFix/>
          </a:blip>
          <a:stretch>
            <a:fillRect/>
          </a:stretch>
        </p:blipFill>
        <p:spPr>
          <a:xfrm>
            <a:off x="745325" y="1429375"/>
            <a:ext cx="2357226" cy="3142976"/>
          </a:xfrm>
          <a:prstGeom prst="rect">
            <a:avLst/>
          </a:prstGeom>
          <a:noFill/>
          <a:ln>
            <a:noFill/>
          </a:ln>
        </p:spPr>
      </p:pic>
      <p:pic>
        <p:nvPicPr>
          <p:cNvPr id="310" name="Google Shape;310;p16"/>
          <p:cNvPicPr preferRelativeResize="0"/>
          <p:nvPr/>
        </p:nvPicPr>
        <p:blipFill>
          <a:blip r:embed="rId4">
            <a:alphaModFix/>
          </a:blip>
          <a:stretch>
            <a:fillRect/>
          </a:stretch>
        </p:blipFill>
        <p:spPr>
          <a:xfrm>
            <a:off x="4125747" y="3130500"/>
            <a:ext cx="3409048" cy="1576700"/>
          </a:xfrm>
          <a:prstGeom prst="rect">
            <a:avLst/>
          </a:prstGeom>
          <a:noFill/>
          <a:ln>
            <a:noFill/>
          </a:ln>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07"/>
                                        </p:tgtEl>
                                        <p:attrNameLst>
                                          <p:attrName>style.visibility</p:attrName>
                                        </p:attrNameLst>
                                      </p:cBhvr>
                                      <p:to>
                                        <p:strVal val="visible"/>
                                      </p:to>
                                    </p:set>
                                    <p:animEffect transition="in" filter="wipe(down)">
                                      <p:cBhvr>
                                        <p:cTn id="7" dur="500"/>
                                        <p:tgtEl>
                                          <p:spTgt spid="30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08">
                                            <p:txEl>
                                              <p:pRg st="1" end="1"/>
                                            </p:txEl>
                                          </p:spTgt>
                                        </p:tgtEl>
                                        <p:attrNameLst>
                                          <p:attrName>style.visibility</p:attrName>
                                        </p:attrNameLst>
                                      </p:cBhvr>
                                      <p:to>
                                        <p:strVal val="visible"/>
                                      </p:to>
                                    </p:set>
                                    <p:animEffect transition="in" filter="barn(inVertical)">
                                      <p:cBhvr>
                                        <p:cTn id="12" dur="500"/>
                                        <p:tgtEl>
                                          <p:spTgt spid="30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08">
                                            <p:txEl>
                                              <p:pRg st="2" end="2"/>
                                            </p:txEl>
                                          </p:spTgt>
                                        </p:tgtEl>
                                        <p:attrNameLst>
                                          <p:attrName>style.visibility</p:attrName>
                                        </p:attrNameLst>
                                      </p:cBhvr>
                                      <p:to>
                                        <p:strVal val="visible"/>
                                      </p:to>
                                    </p:set>
                                    <p:animEffect transition="in" filter="barn(inVertical)">
                                      <p:cBhvr>
                                        <p:cTn id="17" dur="500"/>
                                        <p:tgtEl>
                                          <p:spTgt spid="30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 grpId="0"/>
      <p:bldP spid="30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14"/>
        <p:cNvGrpSpPr/>
        <p:nvPr/>
      </p:nvGrpSpPr>
      <p:grpSpPr>
        <a:xfrm>
          <a:off x="0" y="0"/>
          <a:ext cx="0" cy="0"/>
          <a:chOff x="0" y="0"/>
          <a:chExt cx="0" cy="0"/>
        </a:xfrm>
      </p:grpSpPr>
      <p:sp>
        <p:nvSpPr>
          <p:cNvPr id="315" name="Google Shape;315;p17"/>
          <p:cNvSpPr txBox="1">
            <a:spLocks noGrp="1"/>
          </p:cNvSpPr>
          <p:nvPr>
            <p:ph type="body" idx="1"/>
          </p:nvPr>
        </p:nvSpPr>
        <p:spPr>
          <a:xfrm>
            <a:off x="247250" y="33000"/>
            <a:ext cx="5533200" cy="3371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it" sz="3500" b="1" dirty="0">
                <a:latin typeface="Maven Pro"/>
                <a:ea typeface="Maven Pro"/>
                <a:cs typeface="Maven Pro"/>
                <a:sym typeface="Maven Pro"/>
              </a:rPr>
              <a:t>DEVELOPING</a:t>
            </a:r>
            <a:endParaRPr sz="3500" b="1" dirty="0">
              <a:latin typeface="Maven Pro"/>
              <a:ea typeface="Maven Pro"/>
              <a:cs typeface="Maven Pro"/>
              <a:sym typeface="Maven Pro"/>
            </a:endParaRPr>
          </a:p>
        </p:txBody>
      </p:sp>
      <p:pic>
        <p:nvPicPr>
          <p:cNvPr id="317" name="Google Shape;317;p17"/>
          <p:cNvPicPr preferRelativeResize="0"/>
          <p:nvPr/>
        </p:nvPicPr>
        <p:blipFill>
          <a:blip r:embed="rId3">
            <a:alphaModFix/>
          </a:blip>
          <a:stretch>
            <a:fillRect/>
          </a:stretch>
        </p:blipFill>
        <p:spPr>
          <a:xfrm>
            <a:off x="6509550" y="1304800"/>
            <a:ext cx="2207475" cy="2943300"/>
          </a:xfrm>
          <a:prstGeom prst="rect">
            <a:avLst/>
          </a:prstGeom>
          <a:noFill/>
          <a:ln>
            <a:noFill/>
          </a:ln>
        </p:spPr>
      </p:pic>
      <p:sp>
        <p:nvSpPr>
          <p:cNvPr id="318" name="Google Shape;318;p17"/>
          <p:cNvSpPr txBox="1"/>
          <p:nvPr/>
        </p:nvSpPr>
        <p:spPr>
          <a:xfrm>
            <a:off x="6726038" y="4210725"/>
            <a:ext cx="1774500" cy="106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300" b="1" dirty="0">
              <a:solidFill>
                <a:schemeClr val="dk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it" sz="1300" b="1" dirty="0">
                <a:solidFill>
                  <a:schemeClr val="dk2"/>
                </a:solidFill>
                <a:latin typeface="Courier New"/>
                <a:ea typeface="Courier New"/>
                <a:cs typeface="Courier New"/>
                <a:sym typeface="Courier New"/>
              </a:rPr>
              <a:t>Programmers who develop the game</a:t>
            </a:r>
            <a:endParaRPr sz="1600" dirty="0">
              <a:solidFill>
                <a:schemeClr val="dk2"/>
              </a:solidFill>
            </a:endParaRPr>
          </a:p>
          <a:p>
            <a:pPr marL="0" lvl="0" indent="0" algn="l" rtl="0">
              <a:spcBef>
                <a:spcPts val="0"/>
              </a:spcBef>
              <a:spcAft>
                <a:spcPts val="0"/>
              </a:spcAft>
              <a:buNone/>
            </a:pPr>
            <a:endParaRPr sz="1800" dirty="0">
              <a:solidFill>
                <a:schemeClr val="dk2"/>
              </a:solidFill>
            </a:endParaRPr>
          </a:p>
        </p:txBody>
      </p:sp>
      <p:sp>
        <p:nvSpPr>
          <p:cNvPr id="319" name="Google Shape;319;p17"/>
          <p:cNvSpPr txBox="1"/>
          <p:nvPr/>
        </p:nvSpPr>
        <p:spPr>
          <a:xfrm>
            <a:off x="3096863" y="738975"/>
            <a:ext cx="2985300" cy="21093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endParaRPr sz="1700" dirty="0">
              <a:solidFill>
                <a:schemeClr val="dk2"/>
              </a:solidFill>
              <a:latin typeface="Nunito"/>
              <a:ea typeface="Nunito"/>
              <a:cs typeface="Nunito"/>
              <a:sym typeface="Nunito"/>
            </a:endParaRPr>
          </a:p>
          <a:p>
            <a:pPr marL="0" lvl="0" indent="0" algn="just" rtl="0">
              <a:lnSpc>
                <a:spcPct val="115000"/>
              </a:lnSpc>
              <a:spcBef>
                <a:spcPts val="1200"/>
              </a:spcBef>
              <a:spcAft>
                <a:spcPts val="0"/>
              </a:spcAft>
              <a:buClr>
                <a:schemeClr val="dk1"/>
              </a:buClr>
              <a:buSzPts val="1100"/>
              <a:buFont typeface="Arial"/>
              <a:buNone/>
            </a:pPr>
            <a:r>
              <a:rPr lang="it" sz="1300" b="1" dirty="0">
                <a:solidFill>
                  <a:schemeClr val="dk2"/>
                </a:solidFill>
                <a:latin typeface="Courier New"/>
                <a:ea typeface="Courier New"/>
                <a:cs typeface="Courier New"/>
                <a:sym typeface="Courier New"/>
              </a:rPr>
              <a:t>In addition, we made tutorials in order to define what were the better poses the players should understand and reproduce so as to increase the motor skills of the patients.</a:t>
            </a:r>
            <a:endParaRPr sz="1300" b="1" dirty="0">
              <a:solidFill>
                <a:schemeClr val="dk2"/>
              </a:solidFill>
              <a:latin typeface="Courier New"/>
              <a:ea typeface="Courier New"/>
              <a:cs typeface="Courier New"/>
              <a:sym typeface="Courier New"/>
            </a:endParaRPr>
          </a:p>
          <a:p>
            <a:pPr marL="0" lvl="0" indent="0" algn="just" rtl="0">
              <a:lnSpc>
                <a:spcPct val="115000"/>
              </a:lnSpc>
              <a:spcBef>
                <a:spcPts val="1200"/>
              </a:spcBef>
              <a:spcAft>
                <a:spcPts val="1200"/>
              </a:spcAft>
              <a:buClr>
                <a:schemeClr val="dk1"/>
              </a:buClr>
              <a:buSzPts val="1100"/>
              <a:buFont typeface="Arial"/>
              <a:buNone/>
            </a:pPr>
            <a:r>
              <a:rPr lang="it" sz="1300" b="1" dirty="0">
                <a:solidFill>
                  <a:schemeClr val="dk2"/>
                </a:solidFill>
                <a:latin typeface="Courier New"/>
                <a:ea typeface="Courier New"/>
                <a:cs typeface="Courier New"/>
                <a:sym typeface="Courier New"/>
              </a:rPr>
              <a:t>Each tutorial is commented and explained properly, so that the pose to be taken by the player to stretch the body, is more correct and useful to better play the game.</a:t>
            </a:r>
            <a:endParaRPr sz="900" b="1" dirty="0">
              <a:solidFill>
                <a:schemeClr val="dk2"/>
              </a:solidFill>
              <a:latin typeface="Courier New"/>
              <a:ea typeface="Courier New"/>
              <a:cs typeface="Courier New"/>
              <a:sym typeface="Courier New"/>
            </a:endParaRPr>
          </a:p>
        </p:txBody>
      </p:sp>
      <p:pic>
        <p:nvPicPr>
          <p:cNvPr id="320" name="Google Shape;320;p17"/>
          <p:cNvPicPr preferRelativeResize="0"/>
          <p:nvPr/>
        </p:nvPicPr>
        <p:blipFill>
          <a:blip r:embed="rId4">
            <a:alphaModFix/>
          </a:blip>
          <a:stretch>
            <a:fillRect/>
          </a:stretch>
        </p:blipFill>
        <p:spPr>
          <a:xfrm>
            <a:off x="580825" y="1682101"/>
            <a:ext cx="2163399" cy="2884524"/>
          </a:xfrm>
          <a:prstGeom prst="rect">
            <a:avLst/>
          </a:prstGeom>
          <a:noFill/>
          <a:ln>
            <a:noFill/>
          </a:ln>
        </p:spPr>
      </p:pic>
      <p:sp>
        <p:nvSpPr>
          <p:cNvPr id="321" name="Google Shape;321;p17"/>
          <p:cNvSpPr txBox="1"/>
          <p:nvPr/>
        </p:nvSpPr>
        <p:spPr>
          <a:xfrm>
            <a:off x="1839100" y="411175"/>
            <a:ext cx="4074300" cy="40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dk2"/>
              </a:solidFill>
              <a:latin typeface="Nunito"/>
              <a:ea typeface="Nunito"/>
              <a:cs typeface="Nunito"/>
              <a:sym typeface="Nunito"/>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5">
                                            <p:txEl>
                                              <p:pRg st="0" end="0"/>
                                            </p:txEl>
                                          </p:spTgt>
                                        </p:tgtEl>
                                        <p:attrNameLst>
                                          <p:attrName>style.visibility</p:attrName>
                                        </p:attrNameLst>
                                      </p:cBhvr>
                                      <p:to>
                                        <p:strVal val="visible"/>
                                      </p:to>
                                    </p:set>
                                    <p:animEffect transition="in" filter="wipe(down)">
                                      <p:cBhvr>
                                        <p:cTn id="7" dur="500"/>
                                        <p:tgtEl>
                                          <p:spTgt spid="3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19"/>
                                        </p:tgtEl>
                                        <p:attrNameLst>
                                          <p:attrName>style.visibility</p:attrName>
                                        </p:attrNameLst>
                                      </p:cBhvr>
                                      <p:to>
                                        <p:strVal val="visible"/>
                                      </p:to>
                                    </p:set>
                                    <p:animEffect transition="in" filter="barn(inVertical)">
                                      <p:cBhvr>
                                        <p:cTn id="12" dur="500"/>
                                        <p:tgtEl>
                                          <p:spTgt spid="31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18"/>
                                        </p:tgtEl>
                                        <p:attrNameLst>
                                          <p:attrName>style.visibility</p:attrName>
                                        </p:attrNameLst>
                                      </p:cBhvr>
                                      <p:to>
                                        <p:strVal val="visible"/>
                                      </p:to>
                                    </p:set>
                                    <p:animEffect transition="in" filter="barn(inVertical)">
                                      <p:cBhvr>
                                        <p:cTn id="17"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build="p"/>
      <p:bldP spid="318" grpId="0"/>
      <p:bldP spid="31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25"/>
        <p:cNvGrpSpPr/>
        <p:nvPr/>
      </p:nvGrpSpPr>
      <p:grpSpPr>
        <a:xfrm>
          <a:off x="0" y="0"/>
          <a:ext cx="0" cy="0"/>
          <a:chOff x="0" y="0"/>
          <a:chExt cx="0" cy="0"/>
        </a:xfrm>
      </p:grpSpPr>
      <p:sp>
        <p:nvSpPr>
          <p:cNvPr id="326" name="Google Shape;326;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990"/>
              <a:buFont typeface="Arial"/>
              <a:buNone/>
            </a:pPr>
            <a:r>
              <a:rPr lang="it" sz="3559" dirty="0"/>
              <a:t>POSE RECOGNITION</a:t>
            </a:r>
            <a:endParaRPr sz="3559" dirty="0"/>
          </a:p>
          <a:p>
            <a:pPr marL="0" lvl="0" indent="0" algn="l" rtl="0">
              <a:spcBef>
                <a:spcPts val="0"/>
              </a:spcBef>
              <a:spcAft>
                <a:spcPts val="0"/>
              </a:spcAft>
              <a:buSzPts val="990"/>
              <a:buNone/>
            </a:pPr>
            <a:endParaRPr sz="2520" dirty="0"/>
          </a:p>
        </p:txBody>
      </p:sp>
      <p:sp>
        <p:nvSpPr>
          <p:cNvPr id="327" name="Google Shape;327;p18"/>
          <p:cNvSpPr txBox="1">
            <a:spLocks noGrp="1"/>
          </p:cNvSpPr>
          <p:nvPr>
            <p:ph type="body" idx="1"/>
          </p:nvPr>
        </p:nvSpPr>
        <p:spPr>
          <a:xfrm>
            <a:off x="3733800" y="1641225"/>
            <a:ext cx="5098500" cy="2591100"/>
          </a:xfrm>
          <a:prstGeom prst="rect">
            <a:avLst/>
          </a:prstGeom>
        </p:spPr>
        <p:txBody>
          <a:bodyPr spcFirstLastPara="1" wrap="square" lIns="91425" tIns="91425" rIns="91425" bIns="91425" anchor="t" anchorCtr="0">
            <a:normAutofit fontScale="85000" lnSpcReduction="20000"/>
          </a:bodyPr>
          <a:lstStyle/>
          <a:p>
            <a:pPr marL="0" lvl="0" indent="0" algn="just" rtl="0">
              <a:spcBef>
                <a:spcPts val="0"/>
              </a:spcBef>
              <a:spcAft>
                <a:spcPts val="0"/>
              </a:spcAft>
              <a:buNone/>
            </a:pPr>
            <a:endParaRPr sz="1700" b="1" dirty="0">
              <a:latin typeface="Courier New"/>
              <a:ea typeface="Courier New"/>
              <a:cs typeface="Courier New"/>
              <a:sym typeface="Courier New"/>
            </a:endParaRPr>
          </a:p>
          <a:p>
            <a:pPr marL="0" lvl="0" indent="0" algn="just" rtl="0">
              <a:spcBef>
                <a:spcPts val="1200"/>
              </a:spcBef>
              <a:spcAft>
                <a:spcPts val="0"/>
              </a:spcAft>
              <a:buClr>
                <a:schemeClr val="dk1"/>
              </a:buClr>
              <a:buSzPct val="64705"/>
              <a:buFont typeface="Arial"/>
              <a:buNone/>
            </a:pPr>
            <a:r>
              <a:rPr lang="it" sz="1700" b="1" dirty="0">
                <a:latin typeface="Courier New"/>
                <a:ea typeface="Courier New"/>
                <a:cs typeface="Courier New"/>
                <a:sym typeface="Courier New"/>
              </a:rPr>
              <a:t>A part of the project was realized by training a machine capable of recognizing the movements of the body and assigning the score according to the reproductions of the stretching poses.</a:t>
            </a:r>
            <a:endParaRPr sz="1700" b="1" dirty="0">
              <a:latin typeface="Courier New"/>
              <a:ea typeface="Courier New"/>
              <a:cs typeface="Courier New"/>
              <a:sym typeface="Courier New"/>
            </a:endParaRPr>
          </a:p>
          <a:p>
            <a:pPr marL="0" lvl="0" indent="0" algn="just" rtl="0">
              <a:spcBef>
                <a:spcPts val="1200"/>
              </a:spcBef>
              <a:spcAft>
                <a:spcPts val="0"/>
              </a:spcAft>
              <a:buClr>
                <a:schemeClr val="dk1"/>
              </a:buClr>
              <a:buSzPct val="64705"/>
              <a:buFont typeface="Arial"/>
              <a:buNone/>
            </a:pPr>
            <a:r>
              <a:rPr lang="it" sz="1700" b="1" dirty="0">
                <a:latin typeface="Courier New"/>
                <a:ea typeface="Courier New"/>
                <a:cs typeface="Courier New"/>
                <a:sym typeface="Courier New"/>
              </a:rPr>
              <a:t>After several attempts to find the most effective body recognition method, we decided to use poseNet for motion recognition and not the one that trained through consecutive shots.</a:t>
            </a:r>
            <a:endParaRPr sz="1700" b="1" dirty="0">
              <a:latin typeface="Courier New"/>
              <a:ea typeface="Courier New"/>
              <a:cs typeface="Courier New"/>
              <a:sym typeface="Courier New"/>
            </a:endParaRPr>
          </a:p>
          <a:p>
            <a:pPr marL="0" lvl="0" indent="0" algn="just" rtl="0">
              <a:spcBef>
                <a:spcPts val="1200"/>
              </a:spcBef>
              <a:spcAft>
                <a:spcPts val="1200"/>
              </a:spcAft>
              <a:buNone/>
            </a:pPr>
            <a:endParaRPr sz="1700" dirty="0"/>
          </a:p>
        </p:txBody>
      </p:sp>
      <p:pic>
        <p:nvPicPr>
          <p:cNvPr id="328" name="Google Shape;328;p18"/>
          <p:cNvPicPr preferRelativeResize="0"/>
          <p:nvPr/>
        </p:nvPicPr>
        <p:blipFill>
          <a:blip r:embed="rId3">
            <a:alphaModFix/>
          </a:blip>
          <a:stretch>
            <a:fillRect/>
          </a:stretch>
        </p:blipFill>
        <p:spPr>
          <a:xfrm>
            <a:off x="713125" y="1533187"/>
            <a:ext cx="2307201" cy="3076276"/>
          </a:xfrm>
          <a:prstGeom prst="rect">
            <a:avLst/>
          </a:prstGeom>
          <a:noFill/>
          <a:ln>
            <a:noFill/>
          </a:ln>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26"/>
                                        </p:tgtEl>
                                        <p:attrNameLst>
                                          <p:attrName>style.visibility</p:attrName>
                                        </p:attrNameLst>
                                      </p:cBhvr>
                                      <p:to>
                                        <p:strVal val="visible"/>
                                      </p:to>
                                    </p:set>
                                    <p:animEffect transition="in" filter="wipe(down)">
                                      <p:cBhvr>
                                        <p:cTn id="7" dur="500"/>
                                        <p:tgtEl>
                                          <p:spTgt spid="32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27">
                                            <p:txEl>
                                              <p:pRg st="1" end="1"/>
                                            </p:txEl>
                                          </p:spTgt>
                                        </p:tgtEl>
                                        <p:attrNameLst>
                                          <p:attrName>style.visibility</p:attrName>
                                        </p:attrNameLst>
                                      </p:cBhvr>
                                      <p:to>
                                        <p:strVal val="visible"/>
                                      </p:to>
                                    </p:set>
                                    <p:animEffect transition="in" filter="barn(inVertical)">
                                      <p:cBhvr>
                                        <p:cTn id="12" dur="500"/>
                                        <p:tgtEl>
                                          <p:spTgt spid="3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27">
                                            <p:txEl>
                                              <p:pRg st="2" end="2"/>
                                            </p:txEl>
                                          </p:spTgt>
                                        </p:tgtEl>
                                        <p:attrNameLst>
                                          <p:attrName>style.visibility</p:attrName>
                                        </p:attrNameLst>
                                      </p:cBhvr>
                                      <p:to>
                                        <p:strVal val="visible"/>
                                      </p:to>
                                    </p:set>
                                    <p:animEffect transition="in" filter="barn(inVertical)">
                                      <p:cBhvr>
                                        <p:cTn id="17" dur="500"/>
                                        <p:tgtEl>
                                          <p:spTgt spid="32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6" grpId="0"/>
      <p:bldP spid="32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32"/>
        <p:cNvGrpSpPr/>
        <p:nvPr/>
      </p:nvGrpSpPr>
      <p:grpSpPr>
        <a:xfrm>
          <a:off x="0" y="0"/>
          <a:ext cx="0" cy="0"/>
          <a:chOff x="0" y="0"/>
          <a:chExt cx="0" cy="0"/>
        </a:xfrm>
      </p:grpSpPr>
      <p:pic>
        <p:nvPicPr>
          <p:cNvPr id="333" name="Google Shape;333;p19"/>
          <p:cNvPicPr preferRelativeResize="0"/>
          <p:nvPr/>
        </p:nvPicPr>
        <p:blipFill>
          <a:blip r:embed="rId3">
            <a:alphaModFix/>
          </a:blip>
          <a:stretch>
            <a:fillRect/>
          </a:stretch>
        </p:blipFill>
        <p:spPr>
          <a:xfrm>
            <a:off x="433600" y="1510975"/>
            <a:ext cx="2556051" cy="3408084"/>
          </a:xfrm>
          <a:prstGeom prst="rect">
            <a:avLst/>
          </a:prstGeom>
          <a:noFill/>
          <a:ln>
            <a:noFill/>
          </a:ln>
          <a:effectLst>
            <a:outerShdw blurRad="57150" algn="bl" rotWithShape="0">
              <a:srgbClr val="000000">
                <a:alpha val="50000"/>
              </a:srgbClr>
            </a:outerShdw>
          </a:effectLst>
        </p:spPr>
      </p:pic>
      <p:pic>
        <p:nvPicPr>
          <p:cNvPr id="334" name="Google Shape;334;p19"/>
          <p:cNvPicPr preferRelativeResize="0"/>
          <p:nvPr/>
        </p:nvPicPr>
        <p:blipFill>
          <a:blip r:embed="rId4">
            <a:alphaModFix/>
          </a:blip>
          <a:stretch>
            <a:fillRect/>
          </a:stretch>
        </p:blipFill>
        <p:spPr>
          <a:xfrm>
            <a:off x="5997975" y="307600"/>
            <a:ext cx="2838675" cy="3784876"/>
          </a:xfrm>
          <a:prstGeom prst="rect">
            <a:avLst/>
          </a:prstGeom>
          <a:noFill/>
          <a:ln>
            <a:noFill/>
          </a:ln>
        </p:spPr>
      </p:pic>
      <p:sp>
        <p:nvSpPr>
          <p:cNvPr id="335" name="Google Shape;335;p19"/>
          <p:cNvSpPr txBox="1"/>
          <p:nvPr/>
        </p:nvSpPr>
        <p:spPr>
          <a:xfrm>
            <a:off x="3380509" y="1510975"/>
            <a:ext cx="2283691" cy="2286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it" sz="1700" b="1" dirty="0">
                <a:solidFill>
                  <a:schemeClr val="dk2"/>
                </a:solidFill>
                <a:latin typeface="Courier New"/>
                <a:ea typeface="Courier New"/>
                <a:cs typeface="Courier New"/>
                <a:sym typeface="Courier New"/>
              </a:rPr>
              <a:t>In these images you can see some phases of the training of the pose recognition machine and some test to try the code.</a:t>
            </a:r>
            <a:endParaRPr sz="1700" b="1" dirty="0">
              <a:solidFill>
                <a:schemeClr val="dk2"/>
              </a:solidFill>
              <a:latin typeface="Courier New"/>
              <a:ea typeface="Courier New"/>
              <a:cs typeface="Courier New"/>
              <a:sym typeface="Courier New"/>
            </a:endParaRPr>
          </a:p>
        </p:txBody>
      </p:sp>
      <p:sp>
        <p:nvSpPr>
          <p:cNvPr id="336" name="Google Shape;336;p19"/>
          <p:cNvSpPr txBox="1"/>
          <p:nvPr/>
        </p:nvSpPr>
        <p:spPr>
          <a:xfrm>
            <a:off x="1616057" y="307600"/>
            <a:ext cx="38727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3550" b="1" dirty="0">
                <a:solidFill>
                  <a:schemeClr val="dk2"/>
                </a:solidFill>
                <a:latin typeface="Maven Pro"/>
                <a:ea typeface="Maven Pro"/>
                <a:cs typeface="Maven Pro"/>
                <a:sym typeface="Maven Pro"/>
              </a:rPr>
              <a:t>SOME TESTS…</a:t>
            </a:r>
            <a:endParaRPr sz="3550" b="1" dirty="0">
              <a:solidFill>
                <a:schemeClr val="dk2"/>
              </a:solidFill>
              <a:latin typeface="Maven Pro"/>
              <a:ea typeface="Maven Pro"/>
              <a:cs typeface="Maven Pro"/>
              <a:sym typeface="Maven Pro"/>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36"/>
                                        </p:tgtEl>
                                        <p:attrNameLst>
                                          <p:attrName>style.visibility</p:attrName>
                                        </p:attrNameLst>
                                      </p:cBhvr>
                                      <p:to>
                                        <p:strVal val="visible"/>
                                      </p:to>
                                    </p:set>
                                    <p:animEffect transition="in" filter="wipe(down)">
                                      <p:cBhvr>
                                        <p:cTn id="7" dur="500"/>
                                        <p:tgtEl>
                                          <p:spTgt spid="33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35"/>
                                        </p:tgtEl>
                                        <p:attrNameLst>
                                          <p:attrName>style.visibility</p:attrName>
                                        </p:attrNameLst>
                                      </p:cBhvr>
                                      <p:to>
                                        <p:strVal val="visible"/>
                                      </p:to>
                                    </p:set>
                                    <p:animEffect transition="in" filter="barn(inVertical)">
                                      <p:cBhvr>
                                        <p:cTn id="12" dur="500"/>
                                        <p:tgtEl>
                                          <p:spTgt spid="3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 grpId="0"/>
      <p:bldP spid="33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40"/>
        <p:cNvGrpSpPr/>
        <p:nvPr/>
      </p:nvGrpSpPr>
      <p:grpSpPr>
        <a:xfrm>
          <a:off x="0" y="0"/>
          <a:ext cx="0" cy="0"/>
          <a:chOff x="0" y="0"/>
          <a:chExt cx="0" cy="0"/>
        </a:xfrm>
      </p:grpSpPr>
      <p:sp>
        <p:nvSpPr>
          <p:cNvPr id="341" name="Google Shape;341;p20"/>
          <p:cNvSpPr txBox="1">
            <a:spLocks noGrp="1"/>
          </p:cNvSpPr>
          <p:nvPr>
            <p:ph type="title"/>
          </p:nvPr>
        </p:nvSpPr>
        <p:spPr>
          <a:xfrm>
            <a:off x="311700" y="190350"/>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it" sz="3559" dirty="0" smtClean="0"/>
              <a:t>OUR CONSIDERATIONS</a:t>
            </a:r>
            <a:endParaRPr sz="3559" dirty="0"/>
          </a:p>
          <a:p>
            <a:pPr marL="0" lvl="0" indent="0" algn="l" rtl="0">
              <a:spcBef>
                <a:spcPts val="0"/>
              </a:spcBef>
              <a:spcAft>
                <a:spcPts val="0"/>
              </a:spcAft>
              <a:buSzPts val="990"/>
              <a:buNone/>
            </a:pPr>
            <a:endParaRPr sz="2520" dirty="0"/>
          </a:p>
        </p:txBody>
      </p:sp>
      <p:sp>
        <p:nvSpPr>
          <p:cNvPr id="2" name="Segnaposto testo 1"/>
          <p:cNvSpPr>
            <a:spLocks noGrp="1"/>
          </p:cNvSpPr>
          <p:nvPr>
            <p:ph type="body" idx="1"/>
          </p:nvPr>
        </p:nvSpPr>
        <p:spPr>
          <a:xfrm>
            <a:off x="1303800" y="1386114"/>
            <a:ext cx="7030500" cy="3145536"/>
          </a:xfrm>
        </p:spPr>
        <p:txBody>
          <a:bodyPr>
            <a:normAutofit fontScale="92500" lnSpcReduction="20000"/>
          </a:bodyPr>
          <a:lstStyle/>
          <a:p>
            <a:r>
              <a:rPr lang="en-US" b="1" dirty="0">
                <a:latin typeface="Courier New" panose="02070309020205020404" pitchFamily="49" charset="0"/>
                <a:cs typeface="Courier New" panose="02070309020205020404" pitchFamily="49" charset="0"/>
              </a:rPr>
              <a:t>To accomplish this project it took about 7 days where we used different techniques to train the pose recognition machine, struggling to figure out which stretching exercises to do for better project operation.</a:t>
            </a:r>
          </a:p>
          <a:p>
            <a:r>
              <a:rPr lang="en-US" b="1" dirty="0">
                <a:latin typeface="Courier New" panose="02070309020205020404" pitchFamily="49" charset="0"/>
                <a:cs typeface="Courier New" panose="02070309020205020404" pitchFamily="49" charset="0"/>
              </a:rPr>
              <a:t>Another difficulty we noticed was that of choosing the project, in fact, on the first day, we thought about many projects to work on, without ever being satisfied, until we found this beautiful thought.</a:t>
            </a:r>
          </a:p>
          <a:p>
            <a:r>
              <a:rPr lang="en-US" b="1" dirty="0">
                <a:latin typeface="Courier New" panose="02070309020205020404" pitchFamily="49" charset="0"/>
                <a:cs typeface="Courier New" panose="02070309020205020404" pitchFamily="49" charset="0"/>
              </a:rPr>
              <a:t>Another difficulty, we found, in writing the code for the random choice of poses, but after several attempts, we were able to solve the various problems.</a:t>
            </a:r>
          </a:p>
          <a:p>
            <a:endParaRPr lang="en-US" b="1" dirty="0">
              <a:latin typeface="Courier New" panose="02070309020205020404" pitchFamily="49" charset="0"/>
              <a:cs typeface="Courier New" panose="02070309020205020404" pitchFamily="49" charset="0"/>
            </a:endParaRPr>
          </a:p>
          <a:p>
            <a:pPr marL="146050" indent="0">
              <a:buNone/>
            </a:pPr>
            <a:r>
              <a:rPr lang="en-US" b="1" dirty="0">
                <a:latin typeface="Courier New" panose="02070309020205020404" pitchFamily="49" charset="0"/>
                <a:cs typeface="Courier New" panose="02070309020205020404" pitchFamily="49" charset="0"/>
              </a:rPr>
              <a:t>In spite of everything, we were able to work in a team and develop correctly and completely the project conceived, thanks to work at school and also at home, but above all, thanks to the collaboration of all the team members</a:t>
            </a:r>
            <a:r>
              <a:rPr lang="en-US" b="1" dirty="0" smtClean="0">
                <a:latin typeface="Courier New" panose="02070309020205020404" pitchFamily="49" charset="0"/>
                <a:cs typeface="Courier New" panose="02070309020205020404" pitchFamily="49" charset="0"/>
              </a:rPr>
              <a:t>.</a:t>
            </a:r>
          </a:p>
          <a:p>
            <a:pPr marL="146050" indent="0">
              <a:buNone/>
            </a:pPr>
            <a:endParaRPr lang="en-US" b="1" dirty="0" smtClean="0">
              <a:latin typeface="Courier New" panose="02070309020205020404" pitchFamily="49" charset="0"/>
              <a:cs typeface="Courier New" panose="02070309020205020404" pitchFamily="49" charset="0"/>
            </a:endParaRPr>
          </a:p>
          <a:p>
            <a:pPr marL="146050" indent="0">
              <a:buNone/>
            </a:pPr>
            <a:r>
              <a:rPr lang="en-US" b="1" dirty="0" err="1" smtClean="0">
                <a:latin typeface="Courier New" panose="02070309020205020404" pitchFamily="49" charset="0"/>
                <a:cs typeface="Courier New" panose="02070309020205020404" pitchFamily="49" charset="0"/>
              </a:rPr>
              <a:t>Davide</a:t>
            </a:r>
            <a:r>
              <a:rPr lang="en-US" b="1" dirty="0" smtClean="0">
                <a:latin typeface="Courier New" panose="02070309020205020404" pitchFamily="49" charset="0"/>
                <a:cs typeface="Courier New" panose="02070309020205020404" pitchFamily="49" charset="0"/>
              </a:rPr>
              <a:t>, Alessandro, Simone, Alberto e Gabriele</a:t>
            </a:r>
            <a:endParaRPr lang="en-US" b="1" dirty="0">
              <a:latin typeface="Courier New" panose="02070309020205020404" pitchFamily="49" charset="0"/>
              <a:cs typeface="Courier New" panose="02070309020205020404" pitchFamily="49" charset="0"/>
            </a:endParaRPr>
          </a:p>
          <a:p>
            <a:endParaRPr lang="it-IT" dirty="0" smtClean="0"/>
          </a:p>
        </p:txBody>
      </p:sp>
      <p:sp>
        <p:nvSpPr>
          <p:cNvPr id="3" name="CasellaDiTesto 2"/>
          <p:cNvSpPr txBox="1"/>
          <p:nvPr/>
        </p:nvSpPr>
        <p:spPr>
          <a:xfrm>
            <a:off x="6928064" y="4312128"/>
            <a:ext cx="1406236" cy="707886"/>
          </a:xfrm>
          <a:prstGeom prst="rect">
            <a:avLst/>
          </a:prstGeom>
          <a:noFill/>
        </p:spPr>
        <p:txBody>
          <a:bodyPr wrap="square" rtlCol="0">
            <a:spAutoFit/>
          </a:bodyPr>
          <a:lstStyle/>
          <a:p>
            <a:r>
              <a:rPr lang="it-IT" sz="1000" dirty="0" smtClean="0">
                <a:latin typeface="Courier New" panose="02070309020205020404" pitchFamily="49" charset="0"/>
                <a:cs typeface="Courier New" panose="02070309020205020404" pitchFamily="49" charset="0"/>
              </a:rPr>
              <a:t>Immagini prima</a:t>
            </a:r>
          </a:p>
          <a:p>
            <a:r>
              <a:rPr lang="it-IT" sz="1000" dirty="0" err="1" smtClean="0">
                <a:latin typeface="Courier New" panose="02070309020205020404" pitchFamily="49" charset="0"/>
                <a:cs typeface="Courier New" panose="02070309020205020404" pitchFamily="49" charset="0"/>
              </a:rPr>
              <a:t>slide:generate</a:t>
            </a:r>
            <a:r>
              <a:rPr lang="it-IT" sz="1000" dirty="0" smtClean="0">
                <a:latin typeface="Courier New" panose="02070309020205020404" pitchFamily="49" charset="0"/>
                <a:cs typeface="Courier New" panose="02070309020205020404" pitchFamily="49" charset="0"/>
              </a:rPr>
              <a:t> da </a:t>
            </a:r>
            <a:r>
              <a:rPr lang="it-IT" sz="1000" dirty="0" err="1" smtClean="0">
                <a:latin typeface="Courier New" panose="02070309020205020404" pitchFamily="49" charset="0"/>
                <a:cs typeface="Courier New" panose="02070309020205020404" pitchFamily="49" charset="0"/>
              </a:rPr>
              <a:t>microsoft</a:t>
            </a:r>
            <a:r>
              <a:rPr lang="it-IT" sz="1000" dirty="0" smtClean="0">
                <a:latin typeface="Courier New" panose="02070309020205020404" pitchFamily="49" charset="0"/>
                <a:cs typeface="Courier New" panose="02070309020205020404" pitchFamily="49" charset="0"/>
              </a:rPr>
              <a:t> </a:t>
            </a:r>
            <a:r>
              <a:rPr lang="it-IT" sz="1000" dirty="0" err="1" smtClean="0">
                <a:latin typeface="Courier New" panose="02070309020205020404" pitchFamily="49" charset="0"/>
                <a:cs typeface="Courier New" panose="02070309020205020404" pitchFamily="49" charset="0"/>
              </a:rPr>
              <a:t>bing</a:t>
            </a:r>
            <a:endParaRPr lang="it-IT" sz="1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0678379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1"/>
                                        </p:tgtEl>
                                        <p:attrNameLst>
                                          <p:attrName>style.visibility</p:attrName>
                                        </p:attrNameLst>
                                      </p:cBhvr>
                                      <p:to>
                                        <p:strVal val="visible"/>
                                      </p:to>
                                    </p:set>
                                    <p:animEffect transition="in" filter="wipe(down)">
                                      <p:cBhvr>
                                        <p:cTn id="7" dur="500"/>
                                        <p:tgtEl>
                                          <p:spTgt spid="34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arn(inVertic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barn(inVertical)">
                                      <p:cBhvr>
                                        <p:cTn id="17" dur="500"/>
                                        <p:tgtEl>
                                          <p:spTgt spid="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barn(inVertical)">
                                      <p:cBhvr>
                                        <p:cTn id="22" dur="500"/>
                                        <p:tgtEl>
                                          <p:spTgt spid="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barn(inVertical)">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6" end="6"/>
                                            </p:txEl>
                                          </p:spTgt>
                                        </p:tgtEl>
                                        <p:attrNameLst>
                                          <p:attrName>style.visibility</p:attrName>
                                        </p:attrNameLst>
                                      </p:cBhvr>
                                      <p:to>
                                        <p:strVal val="visible"/>
                                      </p:to>
                                    </p:set>
                                    <p:animEffect transition="in" filter="barn(inVertical)">
                                      <p:cBhvr>
                                        <p:cTn id="32"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1" grpId="0"/>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6DA"/>
        </a:solidFill>
        <a:effectLst/>
      </p:bgPr>
    </p:bg>
    <p:spTree>
      <p:nvGrpSpPr>
        <p:cNvPr id="1" name="Shape 340"/>
        <p:cNvGrpSpPr/>
        <p:nvPr/>
      </p:nvGrpSpPr>
      <p:grpSpPr>
        <a:xfrm>
          <a:off x="0" y="0"/>
          <a:ext cx="0" cy="0"/>
          <a:chOff x="0" y="0"/>
          <a:chExt cx="0" cy="0"/>
        </a:xfrm>
      </p:grpSpPr>
      <p:pic>
        <p:nvPicPr>
          <p:cNvPr id="7" name="video_pct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06047" y="671326"/>
            <a:ext cx="7070725" cy="4002691"/>
          </a:xfrm>
          <a:prstGeom prst="rect">
            <a:avLst/>
          </a:prstGeom>
        </p:spPr>
      </p:pic>
    </p:spTree>
    <p:extLst>
      <p:ext uri="{BB962C8B-B14F-4D97-AF65-F5344CB8AC3E}">
        <p14:creationId xmlns:p14="http://schemas.microsoft.com/office/powerpoint/2010/main" val="828276809"/>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1263</TotalTime>
  <Words>558</Words>
  <Application>Microsoft Office PowerPoint</Application>
  <PresentationFormat>Presentazione su schermo (16:9)</PresentationFormat>
  <Paragraphs>41</Paragraphs>
  <Slides>9</Slides>
  <Notes>9</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9</vt:i4>
      </vt:variant>
    </vt:vector>
  </HeadingPairs>
  <TitlesOfParts>
    <vt:vector size="14" baseType="lpstr">
      <vt:lpstr>Maven Pro</vt:lpstr>
      <vt:lpstr>Nunito</vt:lpstr>
      <vt:lpstr>Courier New</vt:lpstr>
      <vt:lpstr>Arial</vt:lpstr>
      <vt:lpstr>Momentum</vt:lpstr>
      <vt:lpstr>MASTERMIND</vt:lpstr>
      <vt:lpstr>WHO WE ARE?</vt:lpstr>
      <vt:lpstr>OUR PROJECT</vt:lpstr>
      <vt:lpstr>OUR PROJECT </vt:lpstr>
      <vt:lpstr>Presentazione standard di PowerPoint</vt:lpstr>
      <vt:lpstr>POSE RECOGNITION </vt:lpstr>
      <vt:lpstr>Presentazione standard di PowerPoint</vt:lpstr>
      <vt:lpstr>OUR CONSIDERATIONS </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MASTERMIND</dc:title>
  <dc:creator>Alberto</dc:creator>
  <cp:lastModifiedBy>Alberto</cp:lastModifiedBy>
  <cp:revision>25</cp:revision>
  <dcterms:modified xsi:type="dcterms:W3CDTF">2024-03-01T09:14:22Z</dcterms:modified>
</cp:coreProperties>
</file>